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24"/>
  </p:handoutMasterIdLst>
  <p:sldIdLst>
    <p:sldId id="275" r:id="rId3"/>
    <p:sldId id="256" r:id="rId4"/>
    <p:sldId id="257" r:id="rId5"/>
    <p:sldId id="258" r:id="rId6"/>
    <p:sldId id="260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B9465C-CFE5-4DF8-8E99-AD49735AC3BB}">
          <p14:sldIdLst>
            <p14:sldId id="275"/>
            <p14:sldId id="256"/>
            <p14:sldId id="257"/>
            <p14:sldId id="258"/>
            <p14:sldId id="260"/>
            <p14:sldId id="259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6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-56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6679259C-998E-4468-BF86-8F4F4A3852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682A2FD-97AD-46E1-8E81-C43085A367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F7785A43-9585-4793-81DA-0F92BCA66E95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C59EE6C-22FB-4088-986D-C3C909D1CB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5E6B45-D4FE-4073-8833-80B369CD10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FF38D72B-7407-4E4D-80B6-0F951415F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05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46AD12-B570-48A6-AD1D-A38A7B33C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E8ED29-B507-4749-AAD7-1782A0E494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0FF003-E5D1-4723-A837-0F287645F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BA0DA-750B-4E20-8D0F-EAD25279CF23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CC0699-A08E-452D-9FB9-E5CB34B8A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370272-2918-4598-A4BB-699AAED6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F4E6-2FB6-44F1-B5C7-41DB4E3CB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3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C0007A-D11D-447A-800B-D6B76C6A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C75D04B-CA99-4E08-87D6-71A3EE209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7E6B22-7006-49FC-BE80-8F849201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BA0DA-750B-4E20-8D0F-EAD25279CF23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EC047D-3765-4F67-9E50-5CC9E003D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0F6D5C-CC22-4171-80E0-D148110E0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F4E6-2FB6-44F1-B5C7-41DB4E3CB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9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D5217CC-C39E-4805-A85D-CA16C5091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99437FD-2D1C-4D30-B205-4813186CF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DEA8B1-65A8-49EB-A9EF-AFE78E393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BA0DA-750B-4E20-8D0F-EAD25279CF23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104C55-270F-49BA-B0AD-921E0124C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C3E3C0-DAEE-47C4-B111-C7525C8A9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F4E6-2FB6-44F1-B5C7-41DB4E3CB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3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46B3-7067-44F6-9CA4-854FCED51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9BF-AFA6-4D05-AAB3-B75F4C02F0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03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46B3-7067-44F6-9CA4-854FCED51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9BF-AFA6-4D05-AAB3-B75F4C02F0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37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46B3-7067-44F6-9CA4-854FCED51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9BF-AFA6-4D05-AAB3-B75F4C02F0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28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46B3-7067-44F6-9CA4-854FCED51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9BF-AFA6-4D05-AAB3-B75F4C02F0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23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46B3-7067-44F6-9CA4-854FCED51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9BF-AFA6-4D05-AAB3-B75F4C02F0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82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46B3-7067-44F6-9CA4-854FCED51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9BF-AFA6-4D05-AAB3-B75F4C02F0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74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46B3-7067-44F6-9CA4-854FCED51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9BF-AFA6-4D05-AAB3-B75F4C02F0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53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46B3-7067-44F6-9CA4-854FCED51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9BF-AFA6-4D05-AAB3-B75F4C02F0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0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72B9D3-B9F5-4EC6-8EFA-60F987CA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66C8DE-2248-4219-B3A9-D3E506A54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0AA4AF-1995-4C83-B0CE-692607C1C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BA0DA-750B-4E20-8D0F-EAD25279CF23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0CC6C1-A5BE-4BEC-ACE3-34911B7D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7F14E1-8BAA-4B8D-BE56-F8201CDF3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F4E6-2FB6-44F1-B5C7-41DB4E3CB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09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46B3-7067-44F6-9CA4-854FCED51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9BF-AFA6-4D05-AAB3-B75F4C02F0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71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46B3-7067-44F6-9CA4-854FCED51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9BF-AFA6-4D05-AAB3-B75F4C02F0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54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46B3-7067-44F6-9CA4-854FCED51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9BF-AFA6-4D05-AAB3-B75F4C02F0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3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51EC23-49B1-4F06-8127-77D90E40E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049147-16A1-4DC3-A6AB-A38F22C10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93888F-0178-456F-A158-32A3E713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BA0DA-750B-4E20-8D0F-EAD25279CF23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4C81CF-AB75-476D-BC65-AA5C9576E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EB5FA4-022B-44F9-870C-454D3C45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F4E6-2FB6-44F1-B5C7-41DB4E3CB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2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988649-58F6-43B7-9059-9D40AA1F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714CFD-FBAB-4BF6-80B0-435B86FD3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FBFA660-E0AD-45A3-B7F8-54F5C312D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BF338E-E0DC-4FF5-A6A5-F89A21A5F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BA0DA-750B-4E20-8D0F-EAD25279CF23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F0AE98E-A07C-4442-B43D-BE9B2FF1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3E8D77-E467-455F-BD12-B5357485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F4E6-2FB6-44F1-B5C7-41DB4E3CB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26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20737D-7177-4CA6-B4FA-F2E7B2222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562341-BC4D-4457-A6A2-599152432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517838A-361E-463E-BF90-4B55E02D9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832BE37-595B-4F07-A7DC-B7B303871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8F12C6A-2CC4-4EFA-8BC9-2610E500B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0B46A74-CC4A-4EE7-816B-155608D67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BA0DA-750B-4E20-8D0F-EAD25279CF23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5FB5B42-9BE1-42E7-BE4F-5D125CCD3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E231FDC-35EC-4D08-84D1-C200CEBC2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F4E6-2FB6-44F1-B5C7-41DB4E3CB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2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84D080-5896-4ADF-B8E3-8D3F98721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02861D2-07A1-4F31-B083-ECDFA4680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BA0DA-750B-4E20-8D0F-EAD25279CF23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C27E2FB-3AA1-4A5D-93E2-514EC886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7DC5A15-62E7-447D-BF95-D97B8393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F4E6-2FB6-44F1-B5C7-41DB4E3CB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01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38BF6AB-9F09-4E5C-AE5B-12E3AC1C7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BA0DA-750B-4E20-8D0F-EAD25279CF23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5FBCA8B-B266-4CC9-B674-3D1873AB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E643BE7-71E0-4270-B275-5CE19C35E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F4E6-2FB6-44F1-B5C7-41DB4E3CB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0CA161-AEBD-40E3-90AC-92199BAE9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56C9AE-CFE5-4BE8-BF9D-98301B522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65A3F18-6411-424E-9CDE-BE1C93F90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46A453-0D6F-40B9-836E-E6C12FA4A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BA0DA-750B-4E20-8D0F-EAD25279CF23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26557EF-8A52-4AE1-A2D9-EA3C1EF6F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9434BA-6F59-465E-A4A0-DD4D3A138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F4E6-2FB6-44F1-B5C7-41DB4E3CB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66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CF120C-FB1A-4F84-A355-C41291FE8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2CDE340-BB92-4687-A10A-B845D7D40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D91993A-2148-4C7D-BD3B-EFB877C09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D770BAE-2B73-4CB4-9D5A-11A85FEFC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BA0DA-750B-4E20-8D0F-EAD25279CF23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4090588-7449-48FF-84A4-494AECD36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3AA0F0-FC6B-484D-8814-B1E22A9CB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F4E6-2FB6-44F1-B5C7-41DB4E3CB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0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606735B-BB12-41FA-8883-BAE512994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83B4D5-76E8-4B01-A55C-6844CAFA5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3E1F74-F9AC-4E94-A48F-0B7983BC77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BA0DA-750B-4E20-8D0F-EAD25279CF23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F34CA5-4DA1-4506-873D-332F9D4464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CCBFB2-AE9A-4503-BCEF-3CF034B820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CF4E6-2FB6-44F1-B5C7-41DB4E3CB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9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46B3-7067-44F6-9CA4-854FCED51F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779BF-AFA6-4D05-AAB3-B75F4C02F0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4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354262"/>
            <a:ext cx="10991849" cy="27320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66700"/>
          </a:effectLst>
        </p:spPr>
        <p:txBody>
          <a:bodyPr>
            <a:normAutofit fontScale="92500" lnSpcReduction="10000"/>
          </a:bodyPr>
          <a:lstStyle/>
          <a:p>
            <a:r>
              <a:rPr lang="en-US" sz="6000" b="1" dirty="0">
                <a:solidFill>
                  <a:srgbClr val="002060"/>
                </a:solidFill>
              </a:rPr>
              <a:t>The Impact of </a:t>
            </a:r>
            <a:r>
              <a:rPr lang="en-US" sz="6000" b="1" dirty="0" smtClean="0">
                <a:solidFill>
                  <a:srgbClr val="002060"/>
                </a:solidFill>
              </a:rPr>
              <a:t/>
            </a:r>
            <a:br>
              <a:rPr lang="en-US" sz="6000" b="1" dirty="0" smtClean="0">
                <a:solidFill>
                  <a:srgbClr val="002060"/>
                </a:solidFill>
              </a:rPr>
            </a:br>
            <a:r>
              <a:rPr lang="en-US" sz="6000" b="1" dirty="0" smtClean="0">
                <a:solidFill>
                  <a:srgbClr val="002060"/>
                </a:solidFill>
              </a:rPr>
              <a:t>Industry </a:t>
            </a:r>
            <a:r>
              <a:rPr lang="en-US" sz="6000" b="1" dirty="0">
                <a:solidFill>
                  <a:srgbClr val="002060"/>
                </a:solidFill>
              </a:rPr>
              <a:t>Consolidation on </a:t>
            </a:r>
            <a:r>
              <a:rPr lang="en-US" sz="6000" b="1" dirty="0" smtClean="0">
                <a:solidFill>
                  <a:srgbClr val="002060"/>
                </a:solidFill>
              </a:rPr>
              <a:t/>
            </a:r>
            <a:br>
              <a:rPr lang="en-US" sz="6000" b="1" dirty="0" smtClean="0">
                <a:solidFill>
                  <a:srgbClr val="002060"/>
                </a:solidFill>
              </a:rPr>
            </a:br>
            <a:r>
              <a:rPr lang="en-US" sz="6000" b="1" dirty="0" smtClean="0">
                <a:solidFill>
                  <a:srgbClr val="002060"/>
                </a:solidFill>
              </a:rPr>
              <a:t>Exit </a:t>
            </a:r>
            <a:r>
              <a:rPr lang="en-US" sz="6000" b="1" dirty="0">
                <a:solidFill>
                  <a:srgbClr val="002060"/>
                </a:solidFill>
              </a:rPr>
              <a:t>Strategy Planning</a:t>
            </a:r>
            <a:r>
              <a:rPr lang="en-US" sz="6000" dirty="0">
                <a:solidFill>
                  <a:srgbClr val="002060"/>
                </a:solidFill>
              </a:rPr>
              <a:t/>
            </a:r>
            <a:br>
              <a:rPr lang="en-US" sz="6000" dirty="0">
                <a:solidFill>
                  <a:srgbClr val="002060"/>
                </a:solidFill>
              </a:rPr>
            </a:br>
            <a:r>
              <a:rPr lang="en-US" sz="4300" b="1" dirty="0">
                <a:solidFill>
                  <a:srgbClr val="0070C0"/>
                </a:solidFill>
              </a:rPr>
              <a:t>(Small Operator Track)</a:t>
            </a:r>
            <a:endParaRPr lang="en-US" sz="43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8" y="85725"/>
            <a:ext cx="4400551" cy="1990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0" y="5164136"/>
            <a:ext cx="6096000" cy="156966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contourW="50800"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</a:rPr>
              <a:t>Speakers</a:t>
            </a:r>
          </a:p>
          <a:p>
            <a:r>
              <a:rPr lang="en-US" sz="1600" b="1" dirty="0"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Andi </a:t>
            </a:r>
            <a:r>
              <a:rPr lang="en-US" sz="1600" b="1" dirty="0" smtClean="0"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Gray </a:t>
            </a:r>
            <a:r>
              <a:rPr lang="en-US" sz="1600" i="1" dirty="0" smtClean="0"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of </a:t>
            </a:r>
            <a:r>
              <a:rPr lang="en-US" sz="1600" i="1" dirty="0"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Strategy Leaders </a:t>
            </a:r>
            <a:r>
              <a:rPr lang="en-US" sz="1600" b="1" dirty="0" smtClean="0"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/>
            </a:r>
            <a:br>
              <a:rPr lang="en-US" sz="1600" b="1" dirty="0" smtClean="0"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en-US" sz="1600" b="1" dirty="0" smtClean="0"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Becky </a:t>
            </a:r>
            <a:r>
              <a:rPr lang="en-US" sz="1600" b="1" dirty="0" err="1" smtClean="0"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Laramee</a:t>
            </a:r>
            <a:r>
              <a:rPr lang="en-US" sz="1600" b="1" dirty="0" smtClean="0"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1600" i="1" dirty="0" smtClean="0"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of </a:t>
            </a:r>
            <a:r>
              <a:rPr lang="en-US" sz="1600" i="1" dirty="0"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All Points Limousine</a:t>
            </a:r>
            <a:endParaRPr lang="en-US" sz="1600" i="1" dirty="0" smtClean="0">
              <a:solidFill>
                <a:prstClr val="black"/>
              </a:solidFill>
            </a:endParaRPr>
          </a:p>
          <a:p>
            <a:endParaRPr lang="en-US" sz="1600" b="1" dirty="0" smtClean="0">
              <a:solidFill>
                <a:srgbClr val="0070C0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r>
              <a:rPr lang="en-US" sz="1600" b="1" dirty="0" smtClean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</a:rPr>
              <a:t>Moderator</a:t>
            </a:r>
            <a:endParaRPr lang="en-US" sz="1600" b="1" dirty="0" smtClean="0">
              <a:solidFill>
                <a:srgbClr val="0070C0"/>
              </a:solidFill>
            </a:endParaRPr>
          </a:p>
          <a:p>
            <a:r>
              <a:rPr lang="en-US" sz="1600" b="1" dirty="0" smtClean="0">
                <a:solidFill>
                  <a:srgbClr val="002060"/>
                </a:solidFill>
              </a:rPr>
              <a:t>Jason Sharenow</a:t>
            </a:r>
            <a:r>
              <a:rPr lang="en-US" sz="1600" dirty="0" smtClean="0">
                <a:solidFill>
                  <a:srgbClr val="002060"/>
                </a:solidFill>
              </a:rPr>
              <a:t> </a:t>
            </a:r>
            <a:r>
              <a:rPr lang="en-US" sz="1600" i="1" dirty="0" smtClean="0">
                <a:solidFill>
                  <a:srgbClr val="002060"/>
                </a:solidFill>
              </a:rPr>
              <a:t>of Broadway Elite Worldwide</a:t>
            </a:r>
            <a:endParaRPr lang="en-US" sz="1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63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8" name="Content Placeholder 7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9295CD8-2FBD-4677-B219-22745C9CB0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7" r="2390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7F400EE-A8A5-48AF-B4D6-291B52C6F0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4B66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9C9FC240-4B9F-4853-A7C2-D18232495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 smtClean="0"/>
              <a:t>Five </a:t>
            </a:r>
            <a:r>
              <a:rPr lang="en-US" sz="4100" dirty="0"/>
              <a:t>things to look </a:t>
            </a:r>
            <a:r>
              <a:rPr lang="en-US" sz="4100" dirty="0" smtClean="0"/>
              <a:t>for/avoid </a:t>
            </a:r>
            <a:r>
              <a:rPr lang="en-US" sz="4100" dirty="0"/>
              <a:t>in a partner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1447DB8-ABAF-40DC-8EF7-4D760A574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/>
            <a:r>
              <a:rPr lang="en-US" sz="2400" dirty="0"/>
              <a:t>Kinds of partners </a:t>
            </a:r>
          </a:p>
          <a:p>
            <a:pPr marL="971550" lvl="1"/>
            <a:r>
              <a:rPr lang="en-US" sz="2000" dirty="0"/>
              <a:t>Silent, </a:t>
            </a:r>
            <a:r>
              <a:rPr lang="en-US" sz="2000" dirty="0" smtClean="0"/>
              <a:t>participatory, </a:t>
            </a:r>
            <a:r>
              <a:rPr lang="en-US" sz="2000" dirty="0"/>
              <a:t>or consulting</a:t>
            </a:r>
          </a:p>
          <a:p>
            <a:pPr marL="971550" lvl="1"/>
            <a:r>
              <a:rPr lang="en-US" sz="2000" dirty="0"/>
              <a:t>Minority vs. majority vs. equal shares</a:t>
            </a:r>
          </a:p>
          <a:p>
            <a:pPr marL="971550" lvl="1"/>
            <a:r>
              <a:rPr lang="en-US" sz="2000" dirty="0"/>
              <a:t>Equity investor vs. employee reward</a:t>
            </a:r>
          </a:p>
          <a:p>
            <a:pPr marL="514350"/>
            <a:r>
              <a:rPr lang="en-US" sz="2400" dirty="0"/>
              <a:t>Business experience vs. the blind leading the blind</a:t>
            </a:r>
          </a:p>
          <a:p>
            <a:pPr marL="514350"/>
            <a:r>
              <a:rPr lang="en-US" sz="2400" dirty="0"/>
              <a:t>Access to capital vs. need to get paid</a:t>
            </a:r>
          </a:p>
          <a:p>
            <a:pPr marL="514350"/>
            <a:r>
              <a:rPr lang="en-US" sz="2400" dirty="0"/>
              <a:t>Track record of fair dealings vs. friendship</a:t>
            </a:r>
          </a:p>
          <a:p>
            <a:pPr marL="514350"/>
            <a:r>
              <a:rPr lang="en-US" sz="2400" dirty="0"/>
              <a:t>Grow vertically or horizontally </a:t>
            </a:r>
          </a:p>
        </p:txBody>
      </p:sp>
    </p:spTree>
    <p:extLst>
      <p:ext uri="{BB962C8B-B14F-4D97-AF65-F5344CB8AC3E}">
        <p14:creationId xmlns:p14="http://schemas.microsoft.com/office/powerpoint/2010/main" val="3747146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Content Placeholder 5" descr="A person in a suit and tie&#10;&#10;Description generated with high confidence">
            <a:extLst>
              <a:ext uri="{FF2B5EF4-FFF2-40B4-BE49-F238E27FC236}">
                <a16:creationId xmlns="" xmlns:a16="http://schemas.microsoft.com/office/drawing/2014/main" id="{D3216AAF-D18B-4B6C-89A5-03DD275F9D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1" r="26790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7F400EE-A8A5-48AF-B4D6-291B52C6F0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875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6A8472-FC17-4952-BF44-799CABAF1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361950"/>
            <a:ext cx="7124970" cy="15534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Build a sustainable company: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Understand </a:t>
            </a:r>
            <a:r>
              <a:rPr lang="en-US" sz="3200" dirty="0"/>
              <a:t>what </a:t>
            </a:r>
            <a:r>
              <a:rPr lang="en-US" sz="3200" dirty="0" smtClean="0"/>
              <a:t>sustainability </a:t>
            </a:r>
            <a:r>
              <a:rPr lang="en-US" sz="3200" dirty="0"/>
              <a:t>is all about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CD5378-6168-4911-A6D5-5A19483A74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816994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dirty="0"/>
              <a:t>Double the size of the business through sales and marketing efforts</a:t>
            </a:r>
          </a:p>
          <a:p>
            <a:r>
              <a:rPr lang="en-US" dirty="0"/>
              <a:t>More than double profits because you can get to the right clients</a:t>
            </a:r>
          </a:p>
          <a:p>
            <a:r>
              <a:rPr lang="en-US" dirty="0"/>
              <a:t>Figure out ahead of time who’s going to do the sales and marketing </a:t>
            </a:r>
          </a:p>
          <a:p>
            <a:r>
              <a:rPr lang="en-US" dirty="0"/>
              <a:t>Direct client contact is always preferable to indirect</a:t>
            </a:r>
          </a:p>
          <a:p>
            <a:r>
              <a:rPr lang="en-US" dirty="0"/>
              <a:t>Always have a backup plan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9033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Content Placeholder 5" descr="A picture containing person, standing, holding, man&#10;&#10;Description generated with high confidence">
            <a:extLst>
              <a:ext uri="{FF2B5EF4-FFF2-40B4-BE49-F238E27FC236}">
                <a16:creationId xmlns="" xmlns:a16="http://schemas.microsoft.com/office/drawing/2014/main" id="{C3D8C7CE-ABF2-49E0-9E0A-7D1B7667AC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23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24CD679-7405-4CD3-A92A-9469F279A5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02545D-D1A0-4F13-83A0-369537A7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Grow by partnership with other operators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65DC9C1-0444-4CB6-B15C-30C989909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110" y="2121762"/>
            <a:ext cx="5235490" cy="37265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Have something in common</a:t>
            </a:r>
          </a:p>
          <a:p>
            <a:r>
              <a:rPr lang="en-US" sz="2400" dirty="0"/>
              <a:t>Realize economies of scale: </a:t>
            </a:r>
          </a:p>
          <a:p>
            <a:pPr lvl="1"/>
            <a:r>
              <a:rPr lang="en-US" sz="2000" dirty="0"/>
              <a:t>Merge back office functions</a:t>
            </a:r>
          </a:p>
          <a:p>
            <a:r>
              <a:rPr lang="en-US" sz="2400" dirty="0"/>
              <a:t>Work with other operators on contracts to combine fleets </a:t>
            </a:r>
          </a:p>
          <a:p>
            <a:r>
              <a:rPr lang="en-US" sz="2400" dirty="0"/>
              <a:t>Better serve multi-location customers </a:t>
            </a:r>
          </a:p>
          <a:p>
            <a:r>
              <a:rPr lang="en-US" sz="2400" dirty="0"/>
              <a:t>Expand geographically as well as locally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2169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Content Placeholder 5" descr="A group of people walking around&#10;&#10;Description generated with high confidence">
            <a:extLst>
              <a:ext uri="{FF2B5EF4-FFF2-40B4-BE49-F238E27FC236}">
                <a16:creationId xmlns="" xmlns:a16="http://schemas.microsoft.com/office/drawing/2014/main" id="{558D0B7E-4299-41E6-A5EC-76C0C93CC6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r="12675" b="-2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FD98D2-2CEA-43C1-82E9-CD6A0B1AB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Build a greater affiliate network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3E1F4F8-4D5D-4AF7-A955-5D61F0B88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2900" y="2438400"/>
            <a:ext cx="3973067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Affiliates who value work </a:t>
            </a:r>
            <a:r>
              <a:rPr lang="en-US" sz="2400" dirty="0" smtClean="0"/>
              <a:t>and </a:t>
            </a:r>
            <a:r>
              <a:rPr lang="en-US" sz="2400" dirty="0"/>
              <a:t>will pay for it</a:t>
            </a:r>
          </a:p>
          <a:p>
            <a:r>
              <a:rPr lang="en-US" sz="2400" dirty="0"/>
              <a:t>Stand your ground as a premium supplier</a:t>
            </a:r>
          </a:p>
          <a:p>
            <a:r>
              <a:rPr lang="en-US" sz="2400" dirty="0"/>
              <a:t>Band together to support each other</a:t>
            </a:r>
          </a:p>
          <a:p>
            <a:r>
              <a:rPr lang="en-US" sz="2400" dirty="0"/>
              <a:t>Strength in numbers,  knowledge and resources</a:t>
            </a:r>
          </a:p>
        </p:txBody>
      </p:sp>
    </p:spTree>
    <p:extLst>
      <p:ext uri="{BB962C8B-B14F-4D97-AF65-F5344CB8AC3E}">
        <p14:creationId xmlns:p14="http://schemas.microsoft.com/office/powerpoint/2010/main" val="1100722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8" name="Content Placeholder 7" descr="A picture containing object, wall, chessman, floor&#10;&#10;Description generated with very high confidence">
            <a:extLst>
              <a:ext uri="{FF2B5EF4-FFF2-40B4-BE49-F238E27FC236}">
                <a16:creationId xmlns="" xmlns:a16="http://schemas.microsoft.com/office/drawing/2014/main" id="{B69B1563-F6CD-40AE-AB32-3F0ADFB009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8" r="1879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7" name="Straight Connector 14">
            <a:extLst>
              <a:ext uri="{FF2B5EF4-FFF2-40B4-BE49-F238E27FC236}">
                <a16:creationId xmlns="" xmlns:a16="http://schemas.microsoft.com/office/drawing/2014/main" id="{A7F400EE-A8A5-48AF-B4D6-291B52C6F0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8EA5BE-E61E-4AD1-A5B8-FC4A845BF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/>
              <a:t>Growth by acquisition of other operators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1190774-C5F7-4021-B4B2-CA32E27B2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Acquisitions take time and negotiation skills, creative financing options</a:t>
            </a:r>
          </a:p>
          <a:p>
            <a:r>
              <a:rPr lang="en-US" dirty="0"/>
              <a:t>Pick the right company to purchase: client base, geographic base, aligned with your goals</a:t>
            </a:r>
          </a:p>
          <a:p>
            <a:r>
              <a:rPr lang="en-US" dirty="0"/>
              <a:t>Know who does what, fill holes</a:t>
            </a:r>
          </a:p>
          <a:p>
            <a:r>
              <a:rPr lang="en-US" dirty="0"/>
              <a:t>Streamline client communications</a:t>
            </a:r>
          </a:p>
          <a:p>
            <a:pPr lvl="1"/>
            <a:r>
              <a:rPr lang="en-US" dirty="0"/>
              <a:t>Res system, preferences, key contacts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88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="" xmlns:a16="http://schemas.microsoft.com/office/drawing/2014/main" id="{4604EBF1-13E2-49E7-AD8A-F6620AED44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1" r="14512" b="-1"/>
          <a:stretch/>
        </p:blipFill>
        <p:spPr>
          <a:xfrm>
            <a:off x="5867400" y="10"/>
            <a:ext cx="6324601" cy="6857990"/>
          </a:xfrm>
          <a:prstGeom prst="rect">
            <a:avLst/>
          </a:prstGeom>
        </p:spPr>
      </p:pic>
      <p:pic>
        <p:nvPicPr>
          <p:cNvPr id="24" name="Picture 19">
            <a:extLst>
              <a:ext uri="{FF2B5EF4-FFF2-40B4-BE49-F238E27FC236}">
                <a16:creationId xmlns="" xmlns:a16="http://schemas.microsoft.com/office/drawing/2014/main" id="{4D98B3A4-81F0-4B3E-90F0-C087CAFA1C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442606-9E95-4434-8A79-9207D1A46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0914"/>
            <a:ext cx="4869179" cy="1325563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rgbClr val="000000"/>
                </a:solidFill>
              </a:rPr>
              <a:t>Recruit your replacement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1" y="1382165"/>
            <a:ext cx="4869179" cy="304794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</a:rPr>
              <a:t>Fund your retirement through prolonged employment as you train the next generation of management</a:t>
            </a:r>
          </a:p>
          <a:p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693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Picture 5" descr="A hand holding an object in his hand&#10;&#10;Description generated with high confidence">
            <a:extLst>
              <a:ext uri="{FF2B5EF4-FFF2-40B4-BE49-F238E27FC236}">
                <a16:creationId xmlns="" xmlns:a16="http://schemas.microsoft.com/office/drawing/2014/main" id="{77C8DC6B-BAE9-4194-BDCC-857611534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893887A1-3249-460A-A77B-6BAFDD683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>
                <a:solidFill>
                  <a:srgbClr val="FFFFFF"/>
                </a:solidFill>
              </a:rPr>
              <a:t>And when it’s time to be done, everyone’s business is up for sale at some point…</a:t>
            </a:r>
            <a:br>
              <a:rPr lang="en-US" sz="5100">
                <a:solidFill>
                  <a:srgbClr val="FFFFFF"/>
                </a:solidFill>
              </a:rPr>
            </a:br>
            <a:endParaRPr lang="en-US" sz="5100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6343DD4-01FD-4FF7-8064-04722CF02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Preparing for exit</a:t>
            </a:r>
          </a:p>
        </p:txBody>
      </p:sp>
    </p:spTree>
    <p:extLst>
      <p:ext uri="{BB962C8B-B14F-4D97-AF65-F5344CB8AC3E}">
        <p14:creationId xmlns:p14="http://schemas.microsoft.com/office/powerpoint/2010/main" val="3158171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8EBA091B-F803-40B7-92ED-A4B5489D9C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r="132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A7F400EE-A8A5-48AF-B4D6-291B52C6F0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5368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76DC064A-760B-4217-A42A-D4D4D7B91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Proper exit strategy planning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CD60186C-48E2-4F7B-8696-6E3D1FA8B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It takes 5-10 years to properly plan for exit</a:t>
            </a:r>
          </a:p>
          <a:p>
            <a:r>
              <a:rPr lang="en-US" sz="2000" dirty="0"/>
              <a:t>Have the right team in place to guide you – people you trust</a:t>
            </a:r>
          </a:p>
          <a:p>
            <a:pPr lvl="1"/>
            <a:r>
              <a:rPr lang="en-US" sz="2000" dirty="0"/>
              <a:t>Attorney, accountant, business advisor</a:t>
            </a:r>
          </a:p>
          <a:p>
            <a:r>
              <a:rPr lang="en-US" sz="2000" dirty="0"/>
              <a:t>Run the business like a business at every size from 1 to 100+ vehicles</a:t>
            </a:r>
          </a:p>
          <a:p>
            <a:r>
              <a:rPr lang="en-US" sz="2000" dirty="0"/>
              <a:t>Make sure your financial statements are in order, learn how to read them</a:t>
            </a:r>
          </a:p>
          <a:p>
            <a:r>
              <a:rPr lang="en-US" sz="2000" dirty="0"/>
              <a:t>Build something you’d want to buy</a:t>
            </a:r>
          </a:p>
          <a:p>
            <a:pPr marL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9528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293F586-CEF1-4C4D-9605-DB492D6079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0" r="9091" b="167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24CD679-7405-4CD3-A92A-9469F279A5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C3A74A-9D5D-441A-8C2C-9A86117C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Understand the true value of your company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0528F39-A383-43B2-9488-2D49133C6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110" y="2121763"/>
            <a:ext cx="5235490" cy="40028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Get a valuation done</a:t>
            </a:r>
          </a:p>
          <a:p>
            <a:pPr lvl="1"/>
            <a:r>
              <a:rPr lang="en-US" sz="2200" dirty="0"/>
              <a:t>Most business owners don’t understand what their company is worth, and have unrealistic expectations</a:t>
            </a:r>
          </a:p>
          <a:p>
            <a:pPr lvl="1"/>
            <a:r>
              <a:rPr lang="en-US" sz="2200" dirty="0"/>
              <a:t>Company value is based on tax </a:t>
            </a:r>
            <a:r>
              <a:rPr lang="en-US" sz="2200" dirty="0" smtClean="0"/>
              <a:t>returns; </a:t>
            </a:r>
            <a:r>
              <a:rPr lang="en-US" sz="2200" dirty="0"/>
              <a:t>doesn’t matter what you say, the tax return determines your value</a:t>
            </a:r>
          </a:p>
          <a:p>
            <a:endParaRPr lang="en-US" sz="2200" dirty="0"/>
          </a:p>
          <a:p>
            <a:r>
              <a:rPr lang="en-US" sz="2200" dirty="0"/>
              <a:t>What does it mean to be </a:t>
            </a:r>
            <a:r>
              <a:rPr lang="en-US" sz="2200" dirty="0" smtClean="0"/>
              <a:t>profitable; </a:t>
            </a:r>
            <a:r>
              <a:rPr lang="en-US" sz="2200" dirty="0"/>
              <a:t>are you profitable?</a:t>
            </a:r>
          </a:p>
        </p:txBody>
      </p:sp>
    </p:spTree>
    <p:extLst>
      <p:ext uri="{BB962C8B-B14F-4D97-AF65-F5344CB8AC3E}">
        <p14:creationId xmlns:p14="http://schemas.microsoft.com/office/powerpoint/2010/main" val="4110367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Content Placeholder 5" descr="A person standing in front of a blackboard&#10;&#10;Description generated with very high confidence">
            <a:extLst>
              <a:ext uri="{FF2B5EF4-FFF2-40B4-BE49-F238E27FC236}">
                <a16:creationId xmlns="" xmlns:a16="http://schemas.microsoft.com/office/drawing/2014/main" id="{45242665-0592-43C1-870A-A5EF4B6497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6" r="2" b="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05B3F6-7C65-4354-9E6A-7A119C1A3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Different types of sales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57E1B-63ED-420E-8B2F-73B2B7DC17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150" y="2438400"/>
            <a:ext cx="3862247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Equity sale</a:t>
            </a:r>
          </a:p>
          <a:p>
            <a:r>
              <a:rPr lang="en-US" sz="3200" dirty="0"/>
              <a:t>Asset sale</a:t>
            </a:r>
          </a:p>
          <a:p>
            <a:r>
              <a:rPr lang="en-US" sz="3200" dirty="0"/>
              <a:t>Selling within the family 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What’s right for you?</a:t>
            </a:r>
          </a:p>
        </p:txBody>
      </p:sp>
    </p:spTree>
    <p:extLst>
      <p:ext uri="{BB962C8B-B14F-4D97-AF65-F5344CB8AC3E}">
        <p14:creationId xmlns:p14="http://schemas.microsoft.com/office/powerpoint/2010/main" val="510157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ridge&#10;&#10;Description generated with high confidence">
            <a:extLst>
              <a:ext uri="{FF2B5EF4-FFF2-40B4-BE49-F238E27FC236}">
                <a16:creationId xmlns="" xmlns:a16="http://schemas.microsoft.com/office/drawing/2014/main" id="{54154828-0B29-4681-B04B-A701542FD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24D17C8-E9C2-48A4-AA36-D7048A6CCC4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216D4A-D490-493A-A5A2-F2B6671C3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349" y="1200152"/>
            <a:ext cx="6897171" cy="4457696"/>
          </a:xfrm>
        </p:spPr>
        <p:txBody>
          <a:bodyPr anchor="ctr">
            <a:normAutofit/>
          </a:bodyPr>
          <a:lstStyle/>
          <a:p>
            <a:pPr algn="l"/>
            <a:r>
              <a:rPr lang="en-US" sz="7400">
                <a:solidFill>
                  <a:srgbClr val="FFFFFF"/>
                </a:solidFill>
              </a:rPr>
              <a:t>Industry Consolidation </a:t>
            </a:r>
            <a:br>
              <a:rPr lang="en-US" sz="7400">
                <a:solidFill>
                  <a:srgbClr val="FFFFFF"/>
                </a:solidFill>
              </a:rPr>
            </a:br>
            <a:r>
              <a:rPr lang="en-US" sz="7400">
                <a:solidFill>
                  <a:srgbClr val="FFFFFF"/>
                </a:solidFill>
              </a:rPr>
              <a:t>and Exit Strategy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2F11859-D05D-4728-9992-1051CE097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63" y="304800"/>
            <a:ext cx="3093387" cy="5353048"/>
          </a:xfrm>
        </p:spPr>
        <p:txBody>
          <a:bodyPr anchor="ctr">
            <a:normAutofit/>
          </a:bodyPr>
          <a:lstStyle/>
          <a:p>
            <a:pPr algn="r"/>
            <a:r>
              <a:rPr lang="en-US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Presenters</a:t>
            </a:r>
            <a:r>
              <a:rPr lang="en-US" sz="2000" dirty="0">
                <a:solidFill>
                  <a:srgbClr val="FFFFFF"/>
                </a:solidFill>
              </a:rPr>
              <a:t>: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Becky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Laramee</a:t>
            </a:r>
            <a:r>
              <a:rPr lang="en-US" sz="2000" dirty="0">
                <a:solidFill>
                  <a:srgbClr val="FFFFFF"/>
                </a:solidFill>
              </a:rPr>
              <a:t>, Owner </a:t>
            </a:r>
          </a:p>
          <a:p>
            <a:pPr algn="r"/>
            <a:r>
              <a:rPr lang="en-US" sz="2000" u="sng" dirty="0">
                <a:solidFill>
                  <a:srgbClr val="FFFFFF"/>
                </a:solidFill>
              </a:rPr>
              <a:t>All Points Limousine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</a:rPr>
              <a:t>Millbury MA</a:t>
            </a:r>
          </a:p>
          <a:p>
            <a:pPr algn="r"/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Andi Gray</a:t>
            </a:r>
            <a:r>
              <a:rPr lang="en-US" sz="2000" dirty="0">
                <a:solidFill>
                  <a:srgbClr val="FFFFFF"/>
                </a:solidFill>
              </a:rPr>
              <a:t>, President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u="sng" dirty="0">
                <a:solidFill>
                  <a:srgbClr val="FFFFFF"/>
                </a:solidFill>
              </a:rPr>
              <a:t>Strategy Leaders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</a:rPr>
              <a:t>Stamford CT</a:t>
            </a:r>
          </a:p>
          <a:p>
            <a:pPr algn="r"/>
            <a:endParaRPr lang="en-US" sz="2000" dirty="0">
              <a:solidFill>
                <a:srgbClr val="FFFFFF"/>
              </a:solidFill>
            </a:endParaRPr>
          </a:p>
          <a:p>
            <a:pPr algn="r"/>
            <a:r>
              <a:rPr lang="en-US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Moderator: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</a:rPr>
              <a:t>Jason </a:t>
            </a:r>
            <a:r>
              <a:rPr lang="en-US" sz="2000" dirty="0" err="1">
                <a:solidFill>
                  <a:srgbClr val="FFFFFF"/>
                </a:solidFill>
              </a:rPr>
              <a:t>Sharenow</a:t>
            </a:r>
            <a:r>
              <a:rPr lang="en-US" sz="2000" dirty="0">
                <a:solidFill>
                  <a:srgbClr val="FFFFFF"/>
                </a:solidFill>
              </a:rPr>
              <a:t>, COO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</a:rPr>
              <a:t>Broadway Elite </a:t>
            </a:r>
            <a:r>
              <a:rPr lang="en-US" sz="2000" dirty="0" smtClean="0">
                <a:solidFill>
                  <a:srgbClr val="FFFFFF"/>
                </a:solidFill>
              </a:rPr>
              <a:t>Worldwide</a:t>
            </a:r>
            <a:endParaRPr lang="en-US" sz="2000" dirty="0">
              <a:solidFill>
                <a:srgbClr val="FFFFFF"/>
              </a:solidFill>
            </a:endParaRPr>
          </a:p>
          <a:p>
            <a:pPr algn="r"/>
            <a:r>
              <a:rPr lang="en-US" sz="2000" dirty="0">
                <a:solidFill>
                  <a:srgbClr val="FFFFFF"/>
                </a:solidFill>
              </a:rPr>
              <a:t>East Hanover NJ</a:t>
            </a:r>
          </a:p>
        </p:txBody>
      </p:sp>
    </p:spTree>
    <p:extLst>
      <p:ext uri="{BB962C8B-B14F-4D97-AF65-F5344CB8AC3E}">
        <p14:creationId xmlns:p14="http://schemas.microsoft.com/office/powerpoint/2010/main" val="3912457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4154828-0B29-4681-B04B-A701542FD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" b="1071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624D17C8-E9C2-48A4-AA36-D7048A6CCC4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216D4A-D490-493A-A5A2-F2B6671C3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349" y="1200152"/>
            <a:ext cx="6897171" cy="4457696"/>
          </a:xfrm>
        </p:spPr>
        <p:txBody>
          <a:bodyPr anchor="ctr">
            <a:normAutofit/>
          </a:bodyPr>
          <a:lstStyle/>
          <a:p>
            <a:pPr algn="l"/>
            <a:r>
              <a:rPr lang="en-US" sz="8000" dirty="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2F11859-D05D-4728-9992-1051CE097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75" y="1200152"/>
            <a:ext cx="3459687" cy="4457696"/>
          </a:xfrm>
        </p:spPr>
        <p:txBody>
          <a:bodyPr anchor="ctr">
            <a:normAutofit fontScale="92500" lnSpcReduction="20000"/>
          </a:bodyPr>
          <a:lstStyle/>
          <a:p>
            <a:pPr algn="r"/>
            <a:r>
              <a:rPr lang="en-US" sz="22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Presenters</a:t>
            </a:r>
            <a:r>
              <a:rPr lang="en-US" sz="2200" dirty="0">
                <a:solidFill>
                  <a:srgbClr val="FFFFFF"/>
                </a:solidFill>
              </a:rPr>
              <a:t>:</a:t>
            </a:r>
          </a:p>
          <a:p>
            <a:pPr algn="r"/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Becky </a:t>
            </a:r>
            <a:r>
              <a:rPr lang="en-US" sz="2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Laramee</a:t>
            </a:r>
            <a:r>
              <a:rPr lang="en-US" sz="2200" dirty="0">
                <a:solidFill>
                  <a:srgbClr val="FFFFFF"/>
                </a:solidFill>
              </a:rPr>
              <a:t>, Owner </a:t>
            </a:r>
          </a:p>
          <a:p>
            <a:pPr algn="r"/>
            <a:r>
              <a:rPr lang="en-US" sz="2200" u="sng" dirty="0">
                <a:solidFill>
                  <a:srgbClr val="FFFFFF"/>
                </a:solidFill>
              </a:rPr>
              <a:t>All Points Limousine</a:t>
            </a:r>
            <a:r>
              <a:rPr lang="en-US" sz="2200" dirty="0">
                <a:solidFill>
                  <a:srgbClr val="FFFFFF"/>
                </a:solidFill>
              </a:rPr>
              <a:t>, </a:t>
            </a:r>
          </a:p>
          <a:p>
            <a:pPr algn="r"/>
            <a:r>
              <a:rPr lang="en-US" sz="2200" dirty="0">
                <a:solidFill>
                  <a:srgbClr val="FFFFFF"/>
                </a:solidFill>
              </a:rPr>
              <a:t>Millbury MA</a:t>
            </a:r>
          </a:p>
          <a:p>
            <a:pPr algn="r"/>
            <a:endParaRPr lang="en-US" sz="2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Andi Gray</a:t>
            </a:r>
            <a:r>
              <a:rPr lang="en-US" sz="2200" dirty="0">
                <a:solidFill>
                  <a:srgbClr val="FFFFFF"/>
                </a:solidFill>
              </a:rPr>
              <a:t>, President</a:t>
            </a:r>
          </a:p>
          <a:p>
            <a:pPr algn="r"/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u="sng" dirty="0">
                <a:solidFill>
                  <a:srgbClr val="FFFFFF"/>
                </a:solidFill>
              </a:rPr>
              <a:t>Strategy Leaders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</a:p>
          <a:p>
            <a:pPr algn="r"/>
            <a:r>
              <a:rPr lang="en-US" sz="2200" dirty="0">
                <a:solidFill>
                  <a:srgbClr val="FFFFFF"/>
                </a:solidFill>
              </a:rPr>
              <a:t>Stamford CT</a:t>
            </a:r>
          </a:p>
          <a:p>
            <a:pPr algn="r"/>
            <a:endParaRPr lang="en-US" sz="2200" dirty="0">
              <a:solidFill>
                <a:srgbClr val="FFFFFF"/>
              </a:solidFill>
            </a:endParaRPr>
          </a:p>
          <a:p>
            <a:pPr algn="r"/>
            <a:r>
              <a:rPr lang="en-US" sz="22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Moderator:</a:t>
            </a:r>
          </a:p>
          <a:p>
            <a:pPr algn="r"/>
            <a:r>
              <a:rPr lang="en-US" sz="2200" dirty="0">
                <a:solidFill>
                  <a:srgbClr val="FFFFFF"/>
                </a:solidFill>
              </a:rPr>
              <a:t>Jason </a:t>
            </a:r>
            <a:r>
              <a:rPr lang="en-US" sz="2200" dirty="0" err="1">
                <a:solidFill>
                  <a:srgbClr val="FFFFFF"/>
                </a:solidFill>
              </a:rPr>
              <a:t>Sharenow</a:t>
            </a:r>
            <a:r>
              <a:rPr lang="en-US" sz="2200" dirty="0">
                <a:solidFill>
                  <a:srgbClr val="FFFFFF"/>
                </a:solidFill>
              </a:rPr>
              <a:t>, COO</a:t>
            </a:r>
          </a:p>
          <a:p>
            <a:pPr algn="r"/>
            <a:r>
              <a:rPr lang="en-US" sz="2200" dirty="0">
                <a:solidFill>
                  <a:srgbClr val="FFFFFF"/>
                </a:solidFill>
              </a:rPr>
              <a:t>Broadway </a:t>
            </a:r>
            <a:r>
              <a:rPr lang="en-US" sz="2200">
                <a:solidFill>
                  <a:srgbClr val="FFFFFF"/>
                </a:solidFill>
              </a:rPr>
              <a:t>Elite </a:t>
            </a:r>
            <a:r>
              <a:rPr lang="en-US" sz="2200" smtClean="0">
                <a:solidFill>
                  <a:srgbClr val="FFFFFF"/>
                </a:solidFill>
              </a:rPr>
              <a:t>Worldwide</a:t>
            </a:r>
            <a:endParaRPr lang="en-US" sz="2200" dirty="0">
              <a:solidFill>
                <a:srgbClr val="FFFFFF"/>
              </a:solidFill>
            </a:endParaRPr>
          </a:p>
          <a:p>
            <a:pPr algn="r"/>
            <a:r>
              <a:rPr lang="en-US" sz="2200" dirty="0">
                <a:solidFill>
                  <a:srgbClr val="FFFFFF"/>
                </a:solidFill>
              </a:rPr>
              <a:t>East Hanover NJ</a:t>
            </a:r>
          </a:p>
        </p:txBody>
      </p: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D273E80B-ADC2-4472-93F2-430A027813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339" y="228492"/>
            <a:ext cx="3990708" cy="1638408"/>
          </a:xfrm>
          <a:prstGeom prst="rect">
            <a:avLst/>
          </a:prstGeom>
        </p:spPr>
      </p:pic>
      <p:pic>
        <p:nvPicPr>
          <p:cNvPr id="1026" name="Picture 2" descr="http://www.allpointslimoservice.com/wp-content/themes/weaver-ii-child/images/logo.png">
            <a:extLst>
              <a:ext uri="{FF2B5EF4-FFF2-40B4-BE49-F238E27FC236}">
                <a16:creationId xmlns="" xmlns:a16="http://schemas.microsoft.com/office/drawing/2014/main" id="{55054570-DC88-4766-88EF-2038AC257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543" y="2595562"/>
            <a:ext cx="33718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auffeur Driven Show Orlando">
            <a:extLst>
              <a:ext uri="{FF2B5EF4-FFF2-40B4-BE49-F238E27FC236}">
                <a16:creationId xmlns="" xmlns:a16="http://schemas.microsoft.com/office/drawing/2014/main" id="{571A05A1-D895-4E02-84B0-162324352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771" y="5214937"/>
            <a:ext cx="3276600" cy="148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20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8" y="85725"/>
            <a:ext cx="4400551" cy="199072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524000" y="2532063"/>
            <a:ext cx="9135533" cy="1125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667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smtClean="0">
                <a:solidFill>
                  <a:srgbClr val="002060"/>
                </a:solidFill>
              </a:rPr>
              <a:t>Thank you for joining us!</a:t>
            </a:r>
            <a:endParaRPr lang="en-US" sz="43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8" y="85725"/>
            <a:ext cx="4400551" cy="1990725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1524000" y="2532063"/>
            <a:ext cx="9135533" cy="1125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667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smtClean="0">
                <a:solidFill>
                  <a:srgbClr val="002060"/>
                </a:solidFill>
              </a:rPr>
              <a:t>Thank you for joining us!</a:t>
            </a:r>
            <a:endParaRPr lang="en-US" sz="43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3758659"/>
            <a:ext cx="9135533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</a:rPr>
              <a:t>At 2:30 p.m., our Association Summit kicks off in Naples 1-2 while the seminar Leveraging Employee-Focused Leadership Personality Testing will take </a:t>
            </a:r>
            <a:r>
              <a:rPr lang="en-US" sz="2800" b="1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</a:rPr>
              <a:t>place </a:t>
            </a:r>
            <a:r>
              <a:rPr lang="en-US" sz="2800" b="1" smtClean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</a:rPr>
              <a:t>here in </a:t>
            </a:r>
            <a:r>
              <a:rPr lang="en-US" sz="2800" b="1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</a:rPr>
              <a:t>Osceola A.</a:t>
            </a:r>
            <a:endParaRPr lang="en-US" sz="2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82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0" name="Content Placeholder 6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22275D72-0A16-488B-A3FB-93D343416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27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68CCAF-2006-4EDB-A4B2-EAB4FCFE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Today’s Reality… </a:t>
            </a:r>
          </a:p>
        </p:txBody>
      </p:sp>
    </p:spTree>
    <p:extLst>
      <p:ext uri="{BB962C8B-B14F-4D97-AF65-F5344CB8AC3E}">
        <p14:creationId xmlns:p14="http://schemas.microsoft.com/office/powerpoint/2010/main" val="3117283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 descr="A picture containing person&#10;&#10;Description generated with high confidence">
            <a:extLst>
              <a:ext uri="{FF2B5EF4-FFF2-40B4-BE49-F238E27FC236}">
                <a16:creationId xmlns="" xmlns:a16="http://schemas.microsoft.com/office/drawing/2014/main" id="{E0C0CFB4-72C0-405C-848C-268854F1AE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5" r="6438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87FEC1-1816-4EB2-98CC-E7807FE29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Most Operators Don’t Make Enough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78780AF-5AA5-4B65-8C78-5155FAA5A5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771" y="2575042"/>
            <a:ext cx="5774054" cy="382576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Warning signs that your business isn’t making </a:t>
            </a:r>
            <a:r>
              <a:rPr lang="en-US" sz="2400" dirty="0" smtClean="0"/>
              <a:t>enough:</a:t>
            </a:r>
            <a:endParaRPr lang="en-US" sz="2400" dirty="0"/>
          </a:p>
          <a:p>
            <a:pPr marL="457200"/>
            <a:r>
              <a:rPr lang="en-US" sz="2400" dirty="0"/>
              <a:t>You think twice about making a contribution or going out to dinner</a:t>
            </a:r>
          </a:p>
          <a:p>
            <a:pPr marL="457200"/>
            <a:r>
              <a:rPr lang="en-US" sz="2400" dirty="0"/>
              <a:t>You don’t get a </a:t>
            </a:r>
            <a:r>
              <a:rPr lang="en-US" sz="2400" dirty="0" smtClean="0"/>
              <a:t>paycheck </a:t>
            </a:r>
            <a:r>
              <a:rPr lang="en-US" sz="2400" dirty="0"/>
              <a:t>equal to the responsibility you carry</a:t>
            </a:r>
          </a:p>
          <a:p>
            <a:pPr marL="457200"/>
            <a:r>
              <a:rPr lang="en-US" sz="2400" dirty="0"/>
              <a:t>You have to lend money back to the company</a:t>
            </a:r>
          </a:p>
          <a:p>
            <a:pPr marL="457200"/>
            <a:r>
              <a:rPr lang="en-US" sz="2400" dirty="0"/>
              <a:t>You can’t afford to hire the people you need, and consequently you never see your family</a:t>
            </a:r>
          </a:p>
          <a:p>
            <a:pPr marL="457200"/>
            <a:r>
              <a:rPr lang="en-US" sz="2400" dirty="0"/>
              <a:t>You don’t have cash reserves and have to rely on the bank to fund you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56814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2" name="Content Placeholder 11" descr="A close up of a blackboard&#10;&#10;Description generated with very high confidence">
            <a:extLst>
              <a:ext uri="{FF2B5EF4-FFF2-40B4-BE49-F238E27FC236}">
                <a16:creationId xmlns="" xmlns:a16="http://schemas.microsoft.com/office/drawing/2014/main" id="{FA2913D3-71D0-44F4-B55C-82AFA55D7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2" b="84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32399C6B-F3E7-428C-A47A-E29BC226E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Operators need to think about their goals</a:t>
            </a:r>
          </a:p>
        </p:txBody>
      </p:sp>
    </p:spTree>
    <p:extLst>
      <p:ext uri="{BB962C8B-B14F-4D97-AF65-F5344CB8AC3E}">
        <p14:creationId xmlns:p14="http://schemas.microsoft.com/office/powerpoint/2010/main" val="1669650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Content Placeholder 5" descr="A picture containing person&#10;&#10;Description generated with very high confidence">
            <a:extLst>
              <a:ext uri="{FF2B5EF4-FFF2-40B4-BE49-F238E27FC236}">
                <a16:creationId xmlns="" xmlns:a16="http://schemas.microsoft.com/office/drawing/2014/main" id="{A8FB8C80-C76B-4B7C-9360-BD8156201E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3" r="16327" b="-1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CFEE5E-525C-4BF4-98C5-16F4BB19E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Three </a:t>
            </a:r>
            <a:r>
              <a:rPr lang="en-US" dirty="0"/>
              <a:t>things you can do to get out of the day-to-day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81F1D00-3E5F-4EFD-B01A-F6BE65772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/>
            <a:r>
              <a:rPr lang="en-US" sz="2400" dirty="0"/>
              <a:t>Have a weekly planning and review meeting with staff</a:t>
            </a:r>
          </a:p>
          <a:p>
            <a:pPr marL="514350"/>
            <a:r>
              <a:rPr lang="en-US" sz="2400" dirty="0"/>
              <a:t>Agree on the top priorities for the year and have a plan to get there</a:t>
            </a:r>
          </a:p>
          <a:p>
            <a:pPr marL="514350"/>
            <a:r>
              <a:rPr lang="en-US" sz="2400" dirty="0"/>
              <a:t>Monthly, quarterly, annual check-in on the financial results vs. expectations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2281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Content Placeholder 5" descr="A picture containing person, table, man, indoor&#10;&#10;Description generated with high confidence">
            <a:extLst>
              <a:ext uri="{FF2B5EF4-FFF2-40B4-BE49-F238E27FC236}">
                <a16:creationId xmlns="" xmlns:a16="http://schemas.microsoft.com/office/drawing/2014/main" id="{D98EA3A7-B122-44C5-86AE-BE662C5815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24CD679-7405-4CD3-A92A-9469F279A5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3725F-D8A4-453D-A6D6-ED980BDA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i="1" dirty="0"/>
              <a:t>7 essentials to include in your goals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9B5181-95E2-49A0-97D9-A5E8901DA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150" y="1595535"/>
            <a:ext cx="5543550" cy="4299238"/>
          </a:xfrm>
        </p:spPr>
        <p:txBody>
          <a:bodyPr vert="horz" lIns="91440" tIns="45720" rIns="91440" bIns="45720" rtlCol="0">
            <a:normAutofit/>
          </a:bodyPr>
          <a:lstStyle/>
          <a:p>
            <a:pPr marL="400050"/>
            <a:r>
              <a:rPr lang="en-US" sz="2400" dirty="0"/>
              <a:t>Perfect world,  what do you want? Where do you want to be?</a:t>
            </a:r>
          </a:p>
          <a:p>
            <a:pPr marL="400050"/>
            <a:r>
              <a:rPr lang="en-US" sz="2400" dirty="0"/>
              <a:t>Goals are measurable, attainable  </a:t>
            </a:r>
          </a:p>
          <a:p>
            <a:pPr marL="400050"/>
            <a:r>
              <a:rPr lang="en-US" sz="2400" dirty="0"/>
              <a:t>Manageable growth, ensure profit</a:t>
            </a:r>
          </a:p>
          <a:p>
            <a:pPr marL="400050"/>
            <a:r>
              <a:rPr lang="en-US" sz="2400" dirty="0"/>
              <a:t>Employee development and education</a:t>
            </a:r>
          </a:p>
          <a:p>
            <a:pPr marL="400050"/>
            <a:r>
              <a:rPr lang="en-US" sz="2400" dirty="0"/>
              <a:t>Delegate roles and responsibilities </a:t>
            </a:r>
          </a:p>
          <a:p>
            <a:pPr marL="400050"/>
            <a:r>
              <a:rPr lang="en-US" sz="2400" dirty="0"/>
              <a:t>Know what your sweat equity’s worth</a:t>
            </a:r>
          </a:p>
          <a:p>
            <a:pPr marL="400050"/>
            <a:r>
              <a:rPr lang="en-US" sz="2400" dirty="0"/>
              <a:t>Match funding plan to revenue growth plan</a:t>
            </a:r>
          </a:p>
        </p:txBody>
      </p:sp>
    </p:spTree>
    <p:extLst>
      <p:ext uri="{BB962C8B-B14F-4D97-AF65-F5344CB8AC3E}">
        <p14:creationId xmlns:p14="http://schemas.microsoft.com/office/powerpoint/2010/main" val="2327505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Content Placeholder 5" descr="A group of people in a room&#10;&#10;Description generated with very high confidence">
            <a:extLst>
              <a:ext uri="{FF2B5EF4-FFF2-40B4-BE49-F238E27FC236}">
                <a16:creationId xmlns="" xmlns:a16="http://schemas.microsoft.com/office/drawing/2014/main" id="{290FB31A-E010-4FE6-890E-DF4976303B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A40083-2AD0-4626-A85C-17DE9BE29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260966"/>
            <a:ext cx="4105275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dirty="0"/>
              <a:t>What does it really take to have a successful business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7EB16FA-1588-47F0-B920-379B72F34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7675" y="2438400"/>
            <a:ext cx="4038600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Five </a:t>
            </a:r>
            <a:r>
              <a:rPr lang="en-US" dirty="0"/>
              <a:t>essentials </a:t>
            </a:r>
            <a:r>
              <a:rPr lang="en-US" dirty="0" smtClean="0"/>
              <a:t>for a </a:t>
            </a:r>
            <a:r>
              <a:rPr lang="en-US" dirty="0"/>
              <a:t>successful business:</a:t>
            </a:r>
          </a:p>
          <a:p>
            <a:r>
              <a:rPr lang="en-US" dirty="0"/>
              <a:t>$2mil revenue mark</a:t>
            </a:r>
          </a:p>
          <a:p>
            <a:r>
              <a:rPr lang="en-US" dirty="0"/>
              <a:t>A management team</a:t>
            </a:r>
          </a:p>
          <a:p>
            <a:r>
              <a:rPr lang="en-US" dirty="0"/>
              <a:t>Substantial profit</a:t>
            </a:r>
          </a:p>
          <a:p>
            <a:r>
              <a:rPr lang="en-US" dirty="0"/>
              <a:t>Access to capital</a:t>
            </a:r>
          </a:p>
          <a:p>
            <a:r>
              <a:rPr lang="en-US" dirty="0"/>
              <a:t>Stable growth with continuous profit</a:t>
            </a:r>
          </a:p>
        </p:txBody>
      </p:sp>
    </p:spTree>
    <p:extLst>
      <p:ext uri="{BB962C8B-B14F-4D97-AF65-F5344CB8AC3E}">
        <p14:creationId xmlns:p14="http://schemas.microsoft.com/office/powerpoint/2010/main" val="813581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8" name="Content Placeholder 7" descr="A person giving thumbs up&#10;&#10;Description generated with high confidence">
            <a:extLst>
              <a:ext uri="{FF2B5EF4-FFF2-40B4-BE49-F238E27FC236}">
                <a16:creationId xmlns="" xmlns:a16="http://schemas.microsoft.com/office/drawing/2014/main" id="{8B2D6022-711C-4D05-9135-77A370DD9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09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B57D9BD8-D2D1-4F5B-9795-D40CF446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Grow bigger or go home: </a:t>
            </a:r>
            <a:b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Acquisition, </a:t>
            </a:r>
            <a:r>
              <a:rPr lang="en-US" sz="2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partnership, and 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en-US" sz="2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ther 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</a:t>
            </a:r>
            <a:r>
              <a:rPr lang="en-US" sz="2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ays 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deal with </a:t>
            </a:r>
            <a:r>
              <a:rPr lang="en-US" sz="2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industry 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</a:t>
            </a:r>
            <a:r>
              <a:rPr lang="en-US" sz="2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onsolidation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28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765</Words>
  <Application>Microsoft Office PowerPoint</Application>
  <PresentationFormat>Custom</PresentationFormat>
  <Paragraphs>122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1_Office Theme</vt:lpstr>
      <vt:lpstr>PowerPoint Presentation</vt:lpstr>
      <vt:lpstr>Industry Consolidation  and Exit Strategy</vt:lpstr>
      <vt:lpstr>Today’s Reality… </vt:lpstr>
      <vt:lpstr>Most Operators Don’t Make Enough</vt:lpstr>
      <vt:lpstr>Operators need to think about their goals</vt:lpstr>
      <vt:lpstr>Three things you can do to get out of the day-to-day</vt:lpstr>
      <vt:lpstr>7 essentials to include in your goals </vt:lpstr>
      <vt:lpstr>What does it really take to have a successful business</vt:lpstr>
      <vt:lpstr>Grow bigger or go home:  Acquisition, partnership, and other ways to deal with industry consolidation</vt:lpstr>
      <vt:lpstr>Five things to look for/avoid in a partner  </vt:lpstr>
      <vt:lpstr>Build a sustainable company:  Understand what sustainability is all about</vt:lpstr>
      <vt:lpstr>Grow by partnership with other operators </vt:lpstr>
      <vt:lpstr>Build a greater affiliate network </vt:lpstr>
      <vt:lpstr>Growth by acquisition of other operators</vt:lpstr>
      <vt:lpstr>Recruit your replacement</vt:lpstr>
      <vt:lpstr>And when it’s time to be done, everyone’s business is up for sale at some point… </vt:lpstr>
      <vt:lpstr>Proper exit strategy planning</vt:lpstr>
      <vt:lpstr>Understand the true value of your company</vt:lpstr>
      <vt:lpstr>Different types of sales</vt:lpstr>
      <vt:lpstr>Questions?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Industry Consolidation  and Exit Strategy</dc:title>
  <dc:creator>Robyn Goldenberg</dc:creator>
  <cp:lastModifiedBy>Rob</cp:lastModifiedBy>
  <cp:revision>30</cp:revision>
  <cp:lastPrinted>2017-10-05T16:48:12Z</cp:lastPrinted>
  <dcterms:created xsi:type="dcterms:W3CDTF">2017-10-05T15:07:47Z</dcterms:created>
  <dcterms:modified xsi:type="dcterms:W3CDTF">2017-10-19T20:16:04Z</dcterms:modified>
</cp:coreProperties>
</file>